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56" r:id="rId3"/>
    <p:sldId id="335" r:id="rId4"/>
    <p:sldId id="363" r:id="rId5"/>
    <p:sldId id="362" r:id="rId6"/>
    <p:sldId id="361" r:id="rId7"/>
    <p:sldId id="359" r:id="rId8"/>
    <p:sldId id="3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35"/>
  </p:normalViewPr>
  <p:slideViewPr>
    <p:cSldViewPr snapToGrid="0" snapToObjects="1">
      <p:cViewPr varScale="1">
        <p:scale>
          <a:sx n="107" d="100"/>
          <a:sy n="107" d="100"/>
        </p:scale>
        <p:origin x="20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C1BB9-2B20-D140-A803-F5A9FEBB3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92B79-F320-AB46-B1B2-305F86AD74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18D1F-F2C0-DE4A-8F54-C59502D39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2B8ED-35AB-EB40-9863-4AA05934E1F8}" type="datetimeFigureOut">
              <a:rPr lang="en-US" smtClean="0"/>
              <a:t>11/21/20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F9FAC-DF1D-3A4D-864B-213A57E8D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DF013-DCA1-304B-ABBA-D42BFB485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BA7C-48FD-DD42-9D87-0AA81F829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52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9D9D9-869E-254D-BD80-585311390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A82BC1-A927-DD4A-95D5-4434496E6F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FA3C4-6222-354B-BC39-CF8C14FA9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2B8ED-35AB-EB40-9863-4AA05934E1F8}" type="datetimeFigureOut">
              <a:rPr lang="en-US" smtClean="0"/>
              <a:t>11/21/20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3DB7A-C122-404F-A763-CB721EA2C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C826C-B830-2946-AEFC-EF492FC02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BA7C-48FD-DD42-9D87-0AA81F829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51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3EF4F8-530D-D742-BAAE-9E4903AE30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E5BEF-E409-544F-9654-E212F359D5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66EB0-2BF2-5C47-B766-2AD28C3D0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2B8ED-35AB-EB40-9863-4AA05934E1F8}" type="datetimeFigureOut">
              <a:rPr lang="en-US" smtClean="0"/>
              <a:t>11/21/20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949B0-B620-0546-B7BA-D27120101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4B39F4-19C9-6744-A949-FE55D46A2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BA7C-48FD-DD42-9D87-0AA81F829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491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6F4B8-8088-8D4C-A6D1-C21EA6247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5079D-8665-F249-BB32-F45ED455D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56813-AA95-014B-ABC9-C052FEDB3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2B8ED-35AB-EB40-9863-4AA05934E1F8}" type="datetimeFigureOut">
              <a:rPr lang="en-US" smtClean="0"/>
              <a:t>11/21/20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F56B3-D9B0-6A41-93CD-64C22AB8B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E2290-9BEB-7146-BDE8-8C680C93D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BA7C-48FD-DD42-9D87-0AA81F829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085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30A6F-4680-A74F-8C94-C6FCB15A1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9EB258-B2A5-C141-B8FD-627E08298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6D261-E4CF-2B49-9DE2-9BCCFE4DA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2B8ED-35AB-EB40-9863-4AA05934E1F8}" type="datetimeFigureOut">
              <a:rPr lang="en-US" smtClean="0"/>
              <a:t>11/21/20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7F055D-3388-A04F-BBD5-984B05B8B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FBBAB-79E7-CF43-9438-7110025FA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BA7C-48FD-DD42-9D87-0AA81F829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42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09945-FCAF-1A4C-9CAE-4E199FCDB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F59C3-7072-3E48-93E4-9213DF54E5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45FE9E-312A-764B-BE15-FB2BF1FB6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BC7EE4-852D-1D46-B6CB-1E83A04C4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2B8ED-35AB-EB40-9863-4AA05934E1F8}" type="datetimeFigureOut">
              <a:rPr lang="en-US" smtClean="0"/>
              <a:t>11/21/20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E49A1-2D7A-3C44-8AE5-8A4AFBC12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D9910A-A450-B24A-BB04-EEB4CFFD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BA7C-48FD-DD42-9D87-0AA81F829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45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1FA0A-E23A-534A-81F6-E4EEB4B5E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38383-9BC0-8245-A9FE-B4FF660E4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B325F8-7D94-9842-A29D-1E950C71FE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9E5434-7FA4-734C-9682-143BCD0ADA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BCE46F-121A-C642-90C5-86C2B6CE15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7BE913-F833-134B-9DE2-43D0613DF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2B8ED-35AB-EB40-9863-4AA05934E1F8}" type="datetimeFigureOut">
              <a:rPr lang="en-US" smtClean="0"/>
              <a:t>11/21/20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7A8B60-9049-3246-8E2E-302CFD991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35B936-46E7-994B-822B-9C08340DD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BA7C-48FD-DD42-9D87-0AA81F829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501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17AD8-E39E-3A4B-95FF-F8BAD4CE2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F55DCF-A17F-9247-A9BB-E23323AAB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2B8ED-35AB-EB40-9863-4AA05934E1F8}" type="datetimeFigureOut">
              <a:rPr lang="en-US" smtClean="0"/>
              <a:t>11/21/20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54C64F-BC2D-114C-87D4-7E9F170C5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8B3FA-4157-254B-969C-69589998A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BA7C-48FD-DD42-9D87-0AA81F829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048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B48884-CCE2-E144-B9A6-DA812F136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2B8ED-35AB-EB40-9863-4AA05934E1F8}" type="datetimeFigureOut">
              <a:rPr lang="en-US" smtClean="0"/>
              <a:t>11/21/20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A81A05-3A56-B143-872E-780E7F73E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ACDB8-3228-C14B-BD3C-D95DE4697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BA7C-48FD-DD42-9D87-0AA81F829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971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5EB7A-66D3-5149-953E-5B1B105DA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4FF3D-A306-A141-BBC3-3BEA7A10C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0416ED-89CF-174C-8F83-9CFE63E854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4B2E98-96A5-924C-BEAF-01773B985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2B8ED-35AB-EB40-9863-4AA05934E1F8}" type="datetimeFigureOut">
              <a:rPr lang="en-US" smtClean="0"/>
              <a:t>11/21/20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9DFCB3-384B-664E-8741-8C282533B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D1E0C3-349E-4B46-8ADA-1C8275D53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BA7C-48FD-DD42-9D87-0AA81F829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96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B823A-9BBF-5444-9003-4DFE23167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FBA711-D84F-9E4C-A90A-679CF63BA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91BA21-F1E8-1345-9805-EF3E3C9438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C44D1C-93A2-0B4C-A6CC-45417A884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2B8ED-35AB-EB40-9863-4AA05934E1F8}" type="datetimeFigureOut">
              <a:rPr lang="en-US" smtClean="0"/>
              <a:t>11/21/20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17750-52FA-304A-AF01-0A53AEBDB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7BC62C-7BF5-904C-90DC-5E4AF1F31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0BA7C-48FD-DD42-9D87-0AA81F829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340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C323BC-208B-024F-8A44-6436E89E7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F78904-C388-634D-B146-4EA861D90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19595-FA18-DB49-8402-40C2C012AE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2B8ED-35AB-EB40-9863-4AA05934E1F8}" type="datetimeFigureOut">
              <a:rPr lang="en-US" smtClean="0"/>
              <a:t>11/21/20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C37964-1C32-C24A-8052-01B623D71C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9B94C-14B8-B647-81F7-41A1F65B5F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0BA7C-48FD-DD42-9D87-0AA81F829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44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einstein.org/nonviolentaction/198-methods-of-nonviolent-action/" TargetMode="External"/><Relationship Id="rId3" Type="http://schemas.openxmlformats.org/officeDocument/2006/relationships/hyperlink" Target="https://youtu.be/6YYaaEffMFk" TargetMode="External"/><Relationship Id="rId7" Type="http://schemas.openxmlformats.org/officeDocument/2006/relationships/hyperlink" Target="https://en.wikipedia.org/wiki/Direct_action" TargetMode="External"/><Relationship Id="rId2" Type="http://schemas.openxmlformats.org/officeDocument/2006/relationships/hyperlink" Target="https://www.amazon.com/This-Uprising-Nonviolent-Shaping-Twenty-First/dp/1568585705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acebook.com/ClimateDirectAction/" TargetMode="External"/><Relationship Id="rId5" Type="http://schemas.openxmlformats.org/officeDocument/2006/relationships/hyperlink" Target="http://www.truth-out.org/opinion/item/37874-the-time-for-direct-action-is-now" TargetMode="External"/><Relationship Id="rId10" Type="http://schemas.openxmlformats.org/officeDocument/2006/relationships/image" Target="../media/image5.jpeg"/><Relationship Id="rId4" Type="http://schemas.openxmlformats.org/officeDocument/2006/relationships/hyperlink" Target="http://www.wmich.edu/teachmlk/letter.php" TargetMode="External"/><Relationship Id="rId9" Type="http://schemas.openxmlformats.org/officeDocument/2006/relationships/hyperlink" Target="https://www.thenation.com/article/how-the-active-many-can-overcome-the-ruthless-few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Culture+Jamming&amp;tbm=isch&amp;tbo=u&amp;source=univ&amp;sa=X&amp;ved=0ahUKEwjz5raS8fHOAhXCRSYKHVQ8CS8QsAQIOg&amp;biw=1040&amp;bih=650" TargetMode="External"/><Relationship Id="rId2" Type="http://schemas.openxmlformats.org/officeDocument/2006/relationships/hyperlink" Target="https://depts.washington.edu/ccce/polcommcampaigns/CultureJamming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hyperlink" Target="https://www.google.com/search?q=brandalism&amp;biw=1152&amp;bih=650&amp;source=lnms&amp;tbm=isch&amp;sa=X&amp;ved=0ahUKEwj4-e2Asp7PAhXFbz4KHUeCCi8Q_AUICSgC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8C395-CF3A-B24F-AE6F-36054B917E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8374" y="276102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Preparing Teachers to Support Digital / Online Activism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8DB0C6-141C-0448-B96E-983C60BE7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5076" y="5448619"/>
            <a:ext cx="4294909" cy="1655762"/>
          </a:xfrm>
        </p:spPr>
        <p:txBody>
          <a:bodyPr/>
          <a:lstStyle/>
          <a:p>
            <a:pPr algn="l"/>
            <a:r>
              <a:rPr lang="en-US" dirty="0"/>
              <a:t>Allen Webb</a:t>
            </a:r>
          </a:p>
          <a:p>
            <a:pPr algn="l"/>
            <a:r>
              <a:rPr lang="en-US" dirty="0"/>
              <a:t>Western Michigan University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4675C2-E984-E642-AF73-12CA7C1C9005}"/>
              </a:ext>
            </a:extLst>
          </p:cNvPr>
          <p:cNvSpPr txBox="1"/>
          <p:nvPr/>
        </p:nvSpPr>
        <p:spPr>
          <a:xfrm>
            <a:off x="375076" y="310465"/>
            <a:ext cx="34848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D-LITE Roundtable Session</a:t>
            </a:r>
          </a:p>
          <a:p>
            <a:r>
              <a:rPr lang="en-US" sz="2400" dirty="0"/>
              <a:t>NCTE 2020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B418BA-1604-384D-9E51-0A1C09DE5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473" y="253243"/>
            <a:ext cx="3934018" cy="23819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79961F-3700-D741-A9AA-36C047E0692C}"/>
              </a:ext>
            </a:extLst>
          </p:cNvPr>
          <p:cNvSpPr txBox="1"/>
          <p:nvPr/>
        </p:nvSpPr>
        <p:spPr>
          <a:xfrm>
            <a:off x="6338674" y="4982085"/>
            <a:ext cx="5049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Case Study: Climate Crisis</a:t>
            </a:r>
          </a:p>
        </p:txBody>
      </p:sp>
    </p:spTree>
    <p:extLst>
      <p:ext uri="{BB962C8B-B14F-4D97-AF65-F5344CB8AC3E}">
        <p14:creationId xmlns:p14="http://schemas.microsoft.com/office/powerpoint/2010/main" val="3639978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6275" y="412424"/>
            <a:ext cx="10499549" cy="1143000"/>
          </a:xfrm>
        </p:spPr>
        <p:txBody>
          <a:bodyPr>
            <a:normAutofit/>
          </a:bodyPr>
          <a:lstStyle/>
          <a:p>
            <a:r>
              <a:rPr lang="en-US" dirty="0"/>
              <a:t>1. Foster Inquiry into Topics that Matter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7628" y="1803797"/>
            <a:ext cx="8410373" cy="5257800"/>
          </a:xfrm>
        </p:spPr>
        <p:txBody>
          <a:bodyPr>
            <a:normAutofit/>
          </a:bodyPr>
          <a:lstStyle/>
          <a:p>
            <a:r>
              <a:rPr lang="en-US" dirty="0"/>
              <a:t>Imagining what future may hold, not only scientifically, but also socially, politically, and at interpersonal levels.</a:t>
            </a:r>
          </a:p>
          <a:p>
            <a:r>
              <a:rPr lang="en-US" dirty="0"/>
              <a:t>Researching claims about climate effects. </a:t>
            </a:r>
          </a:p>
          <a:p>
            <a:r>
              <a:rPr lang="en-US" dirty="0"/>
              <a:t>Considering ethical questions </a:t>
            </a:r>
          </a:p>
          <a:p>
            <a:r>
              <a:rPr lang="en-US" dirty="0"/>
              <a:t>Researching ways to prevent impacts, including personal, community, state, and global levels.</a:t>
            </a:r>
          </a:p>
          <a:p>
            <a:r>
              <a:rPr lang="en-US" dirty="0"/>
              <a:t>Rewriting/reimagining settings and characters in traditional literature</a:t>
            </a:r>
          </a:p>
          <a:p>
            <a:r>
              <a:rPr lang="en-US" dirty="0"/>
              <a:t>Inspiring persuasive, place-based &amp; creative writing.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593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9B401-CEE4-BC49-9014-30EF2AD38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749" y="753602"/>
            <a:ext cx="6137984" cy="990492"/>
          </a:xfrm>
        </p:spPr>
        <p:txBody>
          <a:bodyPr>
            <a:normAutofit fontScale="90000"/>
          </a:bodyPr>
          <a:lstStyle/>
          <a:p>
            <a:r>
              <a:rPr lang="en-US" dirty="0"/>
              <a:t>2. Examine Issues of Justice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D045C-0A19-8448-A281-4DCF85AD5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240" y="2010808"/>
            <a:ext cx="8874691" cy="4525963"/>
          </a:xfrm>
        </p:spPr>
        <p:txBody>
          <a:bodyPr>
            <a:normAutofit fontScale="92500"/>
          </a:bodyPr>
          <a:lstStyle/>
          <a:p>
            <a:r>
              <a:rPr lang="en-US" dirty="0"/>
              <a:t>Who caused the crisis? Who suffers first and most? </a:t>
            </a:r>
          </a:p>
          <a:p>
            <a:r>
              <a:rPr lang="en-US" dirty="0"/>
              <a:t>Who knew and could have acted?  Who fostered denial?</a:t>
            </a:r>
          </a:p>
          <a:p>
            <a:r>
              <a:rPr lang="en-US" dirty="0"/>
              <a:t>How will decisions of the older generation impact the young?</a:t>
            </a:r>
          </a:p>
          <a:p>
            <a:r>
              <a:rPr lang="en-US" dirty="0"/>
              <a:t>What is it like to be a climate victim or refugee?  What responsibility do we have to victims and refugees? </a:t>
            </a:r>
          </a:p>
          <a:p>
            <a:r>
              <a:rPr lang="en-US" dirty="0"/>
              <a:t>What should be America’s role in the global community?</a:t>
            </a:r>
          </a:p>
          <a:p>
            <a:r>
              <a:rPr lang="en-US" dirty="0"/>
              <a:t>What responsibilities do humans have to animals, plants, and the natural world?</a:t>
            </a:r>
          </a:p>
          <a:p>
            <a:r>
              <a:rPr lang="en-US" dirty="0"/>
              <a:t>What would a just and fair approach to addressing the climate emergency look like?  </a:t>
            </a:r>
          </a:p>
          <a:p>
            <a:endParaRPr lang="en-US" dirty="0"/>
          </a:p>
        </p:txBody>
      </p:sp>
      <p:pic>
        <p:nvPicPr>
          <p:cNvPr id="4" name="Picture 3" descr="ClimateRefu.094ff.jpg">
            <a:extLst>
              <a:ext uri="{FF2B5EF4-FFF2-40B4-BE49-F238E27FC236}">
                <a16:creationId xmlns:a16="http://schemas.microsoft.com/office/drawing/2014/main" id="{1D410D95-3092-954A-9F1B-A9DFEB10C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51" y="246380"/>
            <a:ext cx="3920646" cy="2203816"/>
          </a:xfrm>
          <a:prstGeom prst="rect">
            <a:avLst/>
          </a:prstGeom>
        </p:spPr>
      </p:pic>
      <p:pic>
        <p:nvPicPr>
          <p:cNvPr id="5" name="Picture 2" descr="Climate Justice: Hope, Resilience, and the Fight for a Sustainable Future:  Robinson, Mary: 9781632869289: Amazon.com: Books">
            <a:extLst>
              <a:ext uri="{FF2B5EF4-FFF2-40B4-BE49-F238E27FC236}">
                <a16:creationId xmlns:a16="http://schemas.microsoft.com/office/drawing/2014/main" id="{36028F3B-9722-0E43-A219-574913257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019" y="2818744"/>
            <a:ext cx="2217478" cy="334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636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B54D5-3619-F24C-AD14-AE0059545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Make Activism Part of Teacher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4499A-FC8B-AA4A-8839-AF9F81C17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65769" cy="444454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Read about and meet teachers engaged in activist teaching on climate crisis</a:t>
            </a:r>
          </a:p>
          <a:p>
            <a:r>
              <a:rPr lang="en-US" dirty="0"/>
              <a:t>Studied young people and groups working to address climate change</a:t>
            </a:r>
          </a:p>
          <a:p>
            <a:r>
              <a:rPr lang="en-US" dirty="0"/>
              <a:t>Joined Fridays for Future and global school strike</a:t>
            </a:r>
          </a:p>
          <a:p>
            <a:r>
              <a:rPr lang="en-US" dirty="0"/>
              <a:t>Learn about activism - </a:t>
            </a:r>
            <a:r>
              <a:rPr lang="en-US" i="1" dirty="0">
                <a:hlinkClick r:id="rId2"/>
              </a:rPr>
              <a:t>This is an Uprising: How Nonviolent Revolt is Shaping the 21</a:t>
            </a:r>
            <a:r>
              <a:rPr lang="en-US" i="1" baseline="30000" dirty="0">
                <a:hlinkClick r:id="rId2"/>
              </a:rPr>
              <a:t>st</a:t>
            </a:r>
            <a:r>
              <a:rPr lang="en-US" i="1" dirty="0">
                <a:hlinkClick r:id="rId2"/>
              </a:rPr>
              <a:t> C</a:t>
            </a:r>
            <a:r>
              <a:rPr lang="en-US" dirty="0"/>
              <a:t>, Mark and Paul Engler</a:t>
            </a:r>
          </a:p>
          <a:p>
            <a:r>
              <a:rPr lang="en-US" i="1" dirty="0">
                <a:hlinkClick r:id="rId3"/>
              </a:rPr>
              <a:t>No Easy Walk</a:t>
            </a:r>
            <a:r>
              <a:rPr lang="en-US" dirty="0"/>
              <a:t> (video) &amp; read: </a:t>
            </a:r>
            <a:r>
              <a:rPr lang="en-US" dirty="0">
                <a:hlinkClick r:id="rId4"/>
              </a:rPr>
              <a:t>King's Letter From the Birmingham Jail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The Time for Direct Action on Climate Change in Now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Shut It Down</a:t>
            </a:r>
            <a:r>
              <a:rPr lang="en-US" dirty="0"/>
              <a:t>, </a:t>
            </a:r>
            <a:r>
              <a:rPr lang="en-US" dirty="0">
                <a:hlinkClick r:id="rId7"/>
              </a:rPr>
              <a:t>Direct Action</a:t>
            </a:r>
            <a:r>
              <a:rPr lang="en-US" dirty="0"/>
              <a:t>, </a:t>
            </a:r>
            <a:r>
              <a:rPr lang="en-US" dirty="0">
                <a:hlinkClick r:id="rId8"/>
              </a:rPr>
              <a:t>198 Methods of Non-Violent Direct Action</a:t>
            </a:r>
            <a:r>
              <a:rPr lang="en-US" dirty="0"/>
              <a:t>. </a:t>
            </a:r>
            <a:br>
              <a:rPr lang="en-US" dirty="0"/>
            </a:br>
            <a:endParaRPr lang="en-US" dirty="0"/>
          </a:p>
          <a:p>
            <a:r>
              <a:rPr lang="en-US" dirty="0">
                <a:hlinkClick r:id="rId9"/>
              </a:rPr>
              <a:t>How the Active Many Can Overcome the Ruthless</a:t>
            </a:r>
            <a:r>
              <a:rPr lang="en-US" dirty="0"/>
              <a:t> Few by Bill McKibben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This Is an Uprising: How Nonviolent Revolt Is Shaping the Twenty-First  Century by Mark Engler">
            <a:extLst>
              <a:ext uri="{FF2B5EF4-FFF2-40B4-BE49-F238E27FC236}">
                <a16:creationId xmlns:a16="http://schemas.microsoft.com/office/drawing/2014/main" id="{2BE5C365-C03D-5C4C-BB3E-AAFF5FC85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364" y="1690688"/>
            <a:ext cx="2913605" cy="441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47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3685E-17FB-5241-B90E-F24CC4108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9658" y="400369"/>
            <a:ext cx="6549901" cy="1655728"/>
          </a:xfrm>
        </p:spPr>
        <p:txBody>
          <a:bodyPr>
            <a:normAutofit fontScale="90000"/>
          </a:bodyPr>
          <a:lstStyle/>
          <a:p>
            <a:r>
              <a:rPr lang="en-US" dirty="0"/>
              <a:t>4.  Use Online Tools to Communicate Broadly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89F77-C8B7-0A45-A754-BAC715D39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952" y="3813000"/>
            <a:ext cx="6690755" cy="4351338"/>
          </a:xfrm>
        </p:spPr>
        <p:txBody>
          <a:bodyPr/>
          <a:lstStyle/>
          <a:p>
            <a:r>
              <a:rPr lang="en-US" dirty="0"/>
              <a:t>Blogs, wikis, websites, Snapchat, Facebook</a:t>
            </a:r>
          </a:p>
          <a:p>
            <a:r>
              <a:rPr lang="en-US" dirty="0"/>
              <a:t>Climate crisis “culture jams” Memes </a:t>
            </a:r>
            <a:r>
              <a:rPr lang="en-US" dirty="0">
                <a:hlinkClick r:id="rId2"/>
              </a:rPr>
              <a:t>Culture Jamming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samples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Brandalism </a:t>
            </a:r>
            <a:endParaRPr lang="en-US" dirty="0"/>
          </a:p>
          <a:p>
            <a:r>
              <a:rPr lang="en-US" dirty="0"/>
              <a:t>Online climate change cook book for young people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Culture Jamming – ABRUPT">
            <a:extLst>
              <a:ext uri="{FF2B5EF4-FFF2-40B4-BE49-F238E27FC236}">
                <a16:creationId xmlns:a16="http://schemas.microsoft.com/office/drawing/2014/main" id="{2FEA6B18-B37F-FE4A-9E7D-986547952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874" y="1781299"/>
            <a:ext cx="3812125" cy="500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ulture Jamming and the shifts to Conscious Advertisement – Elisa Melodia">
            <a:extLst>
              <a:ext uri="{FF2B5EF4-FFF2-40B4-BE49-F238E27FC236}">
                <a16:creationId xmlns:a16="http://schemas.microsoft.com/office/drawing/2014/main" id="{C46A92FB-DC04-084E-8678-AAD6C055F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532"/>
            <a:ext cx="4877496" cy="319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959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86F1-F725-074D-8FF7-ED5903397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51369" cy="1325563"/>
          </a:xfrm>
        </p:spPr>
        <p:txBody>
          <a:bodyPr>
            <a:normAutofit/>
          </a:bodyPr>
          <a:lstStyle/>
          <a:p>
            <a:r>
              <a:rPr lang="en-US" dirty="0"/>
              <a:t>5.  Use Digital Tools to Support Local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7ECBE-158B-EC42-9FB9-AA3261551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68" y="2127536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Shared poetry, short stories, &amp; persuasive essays</a:t>
            </a:r>
          </a:p>
          <a:p>
            <a:r>
              <a:rPr lang="en-US" dirty="0"/>
              <a:t>Community discussions about climate change</a:t>
            </a:r>
          </a:p>
          <a:p>
            <a:r>
              <a:rPr lang="en-US" dirty="0"/>
              <a:t>Wrote “Climate Manifestos”</a:t>
            </a:r>
          </a:p>
          <a:p>
            <a:r>
              <a:rPr lang="en-US" dirty="0"/>
              <a:t>Spoke at community climate protests</a:t>
            </a:r>
          </a:p>
          <a:p>
            <a:r>
              <a:rPr lang="en-US" dirty="0"/>
              <a:t>Climate change “teach-in”</a:t>
            </a:r>
          </a:p>
          <a:p>
            <a:r>
              <a:rPr lang="en-US" dirty="0"/>
              <a:t>Designed climate action projects </a:t>
            </a:r>
          </a:p>
          <a:p>
            <a:r>
              <a:rPr lang="en-US" dirty="0"/>
              <a:t>Organized community film/discussion/tabling on refugees</a:t>
            </a:r>
          </a:p>
          <a:p>
            <a:r>
              <a:rPr lang="en-US" dirty="0"/>
              <a:t>Showed a climate change documentary at school and led panel after</a:t>
            </a:r>
          </a:p>
          <a:p>
            <a:r>
              <a:rPr lang="en-US" dirty="0"/>
              <a:t>Examined how future careers can address climate change</a:t>
            </a:r>
          </a:p>
          <a:p>
            <a:r>
              <a:rPr lang="en-US" dirty="0"/>
              <a:t>Protested tree cutting and planted trees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 descr="Pause: Lincoln High Slam Poets at TEDxYouth@Lincoln - YouTube">
            <a:extLst>
              <a:ext uri="{FF2B5EF4-FFF2-40B4-BE49-F238E27FC236}">
                <a16:creationId xmlns:a16="http://schemas.microsoft.com/office/drawing/2014/main" id="{61E26105-0684-BF4E-8DE0-5F74EE2E1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441" y="1027906"/>
            <a:ext cx="3904013" cy="219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315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70E38-2557-2345-A450-CDC808B66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203" y="96276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6.  Use Imagination and Creativity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9532F8-2648-8246-96E9-6E1376805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8141" y="2561431"/>
            <a:ext cx="4370120" cy="3277591"/>
          </a:xfrm>
        </p:spPr>
      </p:pic>
      <p:pic>
        <p:nvPicPr>
          <p:cNvPr id="3074" name="Picture 2" descr="Rebel Daily 2: If the trees die, so do we - Extinction Rebellion UK">
            <a:extLst>
              <a:ext uri="{FF2B5EF4-FFF2-40B4-BE49-F238E27FC236}">
                <a16:creationId xmlns:a16="http://schemas.microsoft.com/office/drawing/2014/main" id="{066ABFEE-0C2A-B94C-8EC4-ADCC62A3A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280" y="2561431"/>
            <a:ext cx="4472652" cy="323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F0438E-506E-934B-BE86-3C21A094F352}"/>
              </a:ext>
            </a:extLst>
          </p:cNvPr>
          <p:cNvSpPr txBox="1"/>
          <p:nvPr/>
        </p:nvSpPr>
        <p:spPr>
          <a:xfrm>
            <a:off x="1369696" y="5962945"/>
            <a:ext cx="3386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“Drown-In”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2598D0-445D-154E-9663-D582F993ED34}"/>
              </a:ext>
            </a:extLst>
          </p:cNvPr>
          <p:cNvSpPr txBox="1"/>
          <p:nvPr/>
        </p:nvSpPr>
        <p:spPr>
          <a:xfrm>
            <a:off x="6458280" y="5962944"/>
            <a:ext cx="5503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Chalk Waves on Buildings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B00CF6-ED37-F14D-815A-23DD4FE11927}"/>
              </a:ext>
            </a:extLst>
          </p:cNvPr>
          <p:cNvSpPr txBox="1"/>
          <p:nvPr/>
        </p:nvSpPr>
        <p:spPr>
          <a:xfrm>
            <a:off x="883907" y="1668469"/>
            <a:ext cx="5936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In City at risk of sea-level rise…</a:t>
            </a:r>
          </a:p>
        </p:txBody>
      </p:sp>
    </p:spTree>
    <p:extLst>
      <p:ext uri="{BB962C8B-B14F-4D97-AF65-F5344CB8AC3E}">
        <p14:creationId xmlns:p14="http://schemas.microsoft.com/office/powerpoint/2010/main" val="1883890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15F9D-0443-6E45-9D2E-8F5CCA71E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Image">
            <a:extLst>
              <a:ext uri="{FF2B5EF4-FFF2-40B4-BE49-F238E27FC236}">
                <a16:creationId xmlns:a16="http://schemas.microsoft.com/office/drawing/2014/main" id="{E40B09A1-042C-4941-B84A-47E1C09DBA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584" y="2815357"/>
            <a:ext cx="5829763" cy="3633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Our favourite student banners from around the world - Greenpeace  International">
            <a:extLst>
              <a:ext uri="{FF2B5EF4-FFF2-40B4-BE49-F238E27FC236}">
                <a16:creationId xmlns:a16="http://schemas.microsoft.com/office/drawing/2014/main" id="{8018CF50-46DA-1146-8500-A850E5D59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574" y="122069"/>
            <a:ext cx="5383671" cy="358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0B3D11-14AF-C34B-95A1-465D19295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69" y="122069"/>
            <a:ext cx="3650936" cy="401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32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447</Words>
  <Application>Microsoft Macintosh PowerPoint</Application>
  <PresentationFormat>Widescreen</PresentationFormat>
  <Paragraphs>49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Preparing Teachers to Support Digital / Online Activism </vt:lpstr>
      <vt:lpstr>1. Foster Inquiry into Topics that Matter</vt:lpstr>
      <vt:lpstr>2. Examine Issues of Justice</vt:lpstr>
      <vt:lpstr>3. Make Activism Part of Teacher Education</vt:lpstr>
      <vt:lpstr>4.  Use Online Tools to Communicate Broadly </vt:lpstr>
      <vt:lpstr>5.  Use Digital Tools to Support Local Actions</vt:lpstr>
      <vt:lpstr>6.  Use Imagination and Creativity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Preparing Teachers to Support Digital / Online Activism </dc:title>
  <dc:creator>Allen T Webb</dc:creator>
  <cp:lastModifiedBy>Microsoft Office User</cp:lastModifiedBy>
  <cp:revision>10</cp:revision>
  <dcterms:created xsi:type="dcterms:W3CDTF">2020-11-10T12:50:05Z</dcterms:created>
  <dcterms:modified xsi:type="dcterms:W3CDTF">2020-11-21T21:05:12Z</dcterms:modified>
</cp:coreProperties>
</file>